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"/>
  </p:notesMasterIdLst>
  <p:sldIdLst>
    <p:sldId id="367" r:id="rId2"/>
    <p:sldId id="368" r:id="rId3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00FFFF"/>
    <a:srgbClr val="0020C2"/>
    <a:srgbClr val="FFFF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241" autoAdjust="0"/>
  </p:normalViewPr>
  <p:slideViewPr>
    <p:cSldViewPr>
      <p:cViewPr varScale="1">
        <p:scale>
          <a:sx n="203" d="100"/>
          <a:sy n="203" d="100"/>
        </p:scale>
        <p:origin x="580" y="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02.01.2022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 aerial view of a city&#10;&#10;Description automatically generated with medium confidence">
            <a:extLst>
              <a:ext uri="{FF2B5EF4-FFF2-40B4-BE49-F238E27FC236}">
                <a16:creationId xmlns:a16="http://schemas.microsoft.com/office/drawing/2014/main" id="{50355FB8-8478-47BA-BB62-5E861AE245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 grainSize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9095" b="2222"/>
          <a:stretch/>
        </p:blipFill>
        <p:spPr>
          <a:xfrm>
            <a:off x="12965" y="779527"/>
            <a:ext cx="5696334" cy="3872476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A149F81-12AB-4CEB-B98B-3D24E41DC93E}"/>
              </a:ext>
            </a:extLst>
          </p:cNvPr>
          <p:cNvSpPr/>
          <p:nvPr/>
        </p:nvSpPr>
        <p:spPr>
          <a:xfrm>
            <a:off x="15658" y="776614"/>
            <a:ext cx="5686816" cy="3873674"/>
          </a:xfrm>
          <a:custGeom>
            <a:avLst/>
            <a:gdLst>
              <a:gd name="connsiteX0" fmla="*/ 5220221 w 5686816"/>
              <a:gd name="connsiteY0" fmla="*/ 616907 h 3873674"/>
              <a:gd name="connsiteX1" fmla="*/ 4847572 w 5686816"/>
              <a:gd name="connsiteY1" fmla="*/ 635696 h 3873674"/>
              <a:gd name="connsiteX2" fmla="*/ 2289131 w 5686816"/>
              <a:gd name="connsiteY2" fmla="*/ 1330890 h 3873674"/>
              <a:gd name="connsiteX3" fmla="*/ 2248421 w 5686816"/>
              <a:gd name="connsiteY3" fmla="*/ 1343416 h 3873674"/>
              <a:gd name="connsiteX4" fmla="*/ 2880986 w 5686816"/>
              <a:gd name="connsiteY4" fmla="*/ 3635679 h 3873674"/>
              <a:gd name="connsiteX5" fmla="*/ 2126293 w 5686816"/>
              <a:gd name="connsiteY5" fmla="*/ 3836096 h 3873674"/>
              <a:gd name="connsiteX6" fmla="*/ 1559490 w 5686816"/>
              <a:gd name="connsiteY6" fmla="*/ 3873674 h 3873674"/>
              <a:gd name="connsiteX7" fmla="*/ 0 w 5686816"/>
              <a:gd name="connsiteY7" fmla="*/ 3861148 h 3873674"/>
              <a:gd name="connsiteX8" fmla="*/ 6263 w 5686816"/>
              <a:gd name="connsiteY8" fmla="*/ 0 h 3873674"/>
              <a:gd name="connsiteX9" fmla="*/ 5686816 w 5686816"/>
              <a:gd name="connsiteY9" fmla="*/ 6263 h 3873674"/>
              <a:gd name="connsiteX10" fmla="*/ 5683684 w 5686816"/>
              <a:gd name="connsiteY10" fmla="*/ 2755726 h 3873674"/>
              <a:gd name="connsiteX11" fmla="*/ 5295378 w 5686816"/>
              <a:gd name="connsiteY11" fmla="*/ 2780778 h 3873674"/>
              <a:gd name="connsiteX12" fmla="*/ 5163854 w 5686816"/>
              <a:gd name="connsiteY12" fmla="*/ 2104372 h 3873674"/>
              <a:gd name="connsiteX13" fmla="*/ 5160723 w 5686816"/>
              <a:gd name="connsiteY13" fmla="*/ 1860115 h 3873674"/>
              <a:gd name="connsiteX14" fmla="*/ 5198301 w 5686816"/>
              <a:gd name="connsiteY14" fmla="*/ 1446756 h 3873674"/>
              <a:gd name="connsiteX15" fmla="*/ 5264063 w 5686816"/>
              <a:gd name="connsiteY15" fmla="*/ 792271 h 3873674"/>
              <a:gd name="connsiteX16" fmla="*/ 5220221 w 5686816"/>
              <a:gd name="connsiteY16" fmla="*/ 616907 h 3873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686816" h="3873674">
                <a:moveTo>
                  <a:pt x="5220221" y="616907"/>
                </a:moveTo>
                <a:lnTo>
                  <a:pt x="4847572" y="635696"/>
                </a:lnTo>
                <a:lnTo>
                  <a:pt x="2289131" y="1330890"/>
                </a:lnTo>
                <a:lnTo>
                  <a:pt x="2248421" y="1343416"/>
                </a:lnTo>
                <a:lnTo>
                  <a:pt x="2880986" y="3635679"/>
                </a:lnTo>
                <a:lnTo>
                  <a:pt x="2126293" y="3836096"/>
                </a:lnTo>
                <a:lnTo>
                  <a:pt x="1559490" y="3873674"/>
                </a:lnTo>
                <a:lnTo>
                  <a:pt x="0" y="3861148"/>
                </a:lnTo>
                <a:cubicBezTo>
                  <a:pt x="2088" y="2574099"/>
                  <a:pt x="4175" y="1287049"/>
                  <a:pt x="6263" y="0"/>
                </a:cubicBezTo>
                <a:lnTo>
                  <a:pt x="5686816" y="6263"/>
                </a:lnTo>
                <a:lnTo>
                  <a:pt x="5683684" y="2755726"/>
                </a:lnTo>
                <a:lnTo>
                  <a:pt x="5295378" y="2780778"/>
                </a:lnTo>
                <a:lnTo>
                  <a:pt x="5163854" y="2104372"/>
                </a:lnTo>
                <a:cubicBezTo>
                  <a:pt x="5162810" y="2022953"/>
                  <a:pt x="5161767" y="1941534"/>
                  <a:pt x="5160723" y="1860115"/>
                </a:cubicBezTo>
                <a:lnTo>
                  <a:pt x="5198301" y="1446756"/>
                </a:lnTo>
                <a:lnTo>
                  <a:pt x="5264063" y="792271"/>
                </a:lnTo>
                <a:lnTo>
                  <a:pt x="5220221" y="616907"/>
                </a:lnTo>
                <a:close/>
              </a:path>
            </a:pathLst>
          </a:custGeom>
          <a:solidFill>
            <a:srgbClr val="FF0000">
              <a:alpha val="15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4" cstate="print"/>
          <a:srcRect l="18066" t="16894" r="16015" b="9862"/>
          <a:stretch>
            <a:fillRect/>
          </a:stretch>
        </p:blipFill>
        <p:spPr bwMode="auto">
          <a:xfrm>
            <a:off x="5715008" y="714362"/>
            <a:ext cx="3428992" cy="2143140"/>
          </a:xfrm>
          <a:prstGeom prst="rect">
            <a:avLst/>
          </a:prstGeom>
          <a:noFill/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400"/>
              <a:t>SYTGT</a:t>
            </a:r>
            <a:r>
              <a:rPr lang="en-US"/>
              <a:t>011</a:t>
            </a:r>
            <a:r>
              <a:rPr lang="pl-PL" dirty="0"/>
              <a:t> </a:t>
            </a:r>
            <a:r>
              <a:rPr lang="en-US" dirty="0"/>
              <a:t>RAQQA AMMUNITION FACTORY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8696069" y="1116488"/>
            <a:ext cx="136540" cy="150584"/>
          </a:xfrm>
          <a:prstGeom prst="star4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0000FF"/>
              </a:solidFill>
            </a:endParaRPr>
          </a:p>
        </p:txBody>
      </p:sp>
      <p:sp>
        <p:nvSpPr>
          <p:cNvPr id="5" name="TekstSylinder 4"/>
          <p:cNvSpPr txBox="1"/>
          <p:nvPr/>
        </p:nvSpPr>
        <p:spPr>
          <a:xfrm>
            <a:off x="8676456" y="910640"/>
            <a:ext cx="50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FF"/>
                </a:solidFill>
                <a:latin typeface="Arial Black" pitchFamily="34" charset="0"/>
              </a:rPr>
              <a:t>11</a:t>
            </a:r>
          </a:p>
        </p:txBody>
      </p: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92500" lnSpcReduction="10000"/>
          </a:bodyPr>
          <a:lstStyle/>
          <a:p>
            <a:r>
              <a:rPr lang="pl-PL" sz="1200" dirty="0"/>
              <a:t>DESIRED POINT of IMPACT:</a:t>
            </a:r>
          </a:p>
          <a:p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12</a:t>
            </a:r>
            <a:r>
              <a:rPr lang="pl-PL" sz="1100" dirty="0"/>
              <a:t> </a:t>
            </a:r>
            <a:r>
              <a:rPr lang="en-US" sz="1100" dirty="0"/>
              <a:t>  </a:t>
            </a:r>
            <a:r>
              <a:rPr lang="pl-PL" sz="1100" dirty="0"/>
              <a:t>- N3</a:t>
            </a:r>
            <a:r>
              <a:rPr lang="en-US" sz="1100" dirty="0"/>
              <a:t>5</a:t>
            </a:r>
            <a:r>
              <a:rPr lang="pl-PL" sz="1100" dirty="0"/>
              <a:t> </a:t>
            </a:r>
            <a:r>
              <a:rPr lang="en-US" sz="1100" dirty="0"/>
              <a:t>56</a:t>
            </a:r>
            <a:r>
              <a:rPr lang="pl-PL" sz="1100" dirty="0"/>
              <a:t>.</a:t>
            </a:r>
            <a:r>
              <a:rPr lang="en-US" sz="1100" dirty="0"/>
              <a:t>310</a:t>
            </a:r>
            <a:r>
              <a:rPr lang="pl-PL" sz="1100" dirty="0"/>
              <a:t> E 3</a:t>
            </a:r>
            <a:r>
              <a:rPr lang="en-US" sz="1100" dirty="0"/>
              <a:t>9</a:t>
            </a:r>
            <a:r>
              <a:rPr lang="pl-PL" sz="1100" dirty="0"/>
              <a:t> </a:t>
            </a:r>
            <a:r>
              <a:rPr lang="en-US" sz="1100" dirty="0"/>
              <a:t>00</a:t>
            </a:r>
            <a:r>
              <a:rPr lang="pl-PL" sz="1100" dirty="0"/>
              <a:t>.</a:t>
            </a:r>
            <a:r>
              <a:rPr lang="en-US" sz="1100" dirty="0"/>
              <a:t>603</a:t>
            </a:r>
            <a:r>
              <a:rPr lang="pl-PL" sz="1100" dirty="0"/>
              <a:t> / </a:t>
            </a:r>
            <a:r>
              <a:rPr lang="en-US" sz="1100" dirty="0"/>
              <a:t>781ft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11</a:t>
            </a:r>
            <a:r>
              <a:rPr lang="pl-PL" sz="1100" dirty="0"/>
              <a:t> </a:t>
            </a:r>
            <a:r>
              <a:rPr lang="en-US" sz="1100" dirty="0"/>
              <a:t>  </a:t>
            </a:r>
            <a:r>
              <a:rPr lang="pl-PL" sz="1100" dirty="0"/>
              <a:t>- N3</a:t>
            </a:r>
            <a:r>
              <a:rPr lang="en-US" sz="1100" dirty="0"/>
              <a:t>5</a:t>
            </a:r>
            <a:r>
              <a:rPr lang="pl-PL" sz="1100" dirty="0"/>
              <a:t> </a:t>
            </a:r>
            <a:r>
              <a:rPr lang="en-US" sz="1100" dirty="0"/>
              <a:t>56</a:t>
            </a:r>
            <a:r>
              <a:rPr lang="pl-PL" sz="1100" dirty="0"/>
              <a:t>.</a:t>
            </a:r>
            <a:r>
              <a:rPr lang="en-US" sz="1100" dirty="0"/>
              <a:t>343</a:t>
            </a:r>
            <a:r>
              <a:rPr lang="pl-PL" sz="1100" dirty="0"/>
              <a:t> E 3</a:t>
            </a:r>
            <a:r>
              <a:rPr lang="en-US" sz="1100" dirty="0"/>
              <a:t>9</a:t>
            </a:r>
            <a:r>
              <a:rPr lang="pl-PL" sz="1100" dirty="0"/>
              <a:t> </a:t>
            </a:r>
            <a:r>
              <a:rPr lang="en-US" sz="1100" dirty="0"/>
              <a:t>00</a:t>
            </a:r>
            <a:r>
              <a:rPr lang="pl-PL" sz="1100" dirty="0"/>
              <a:t>.</a:t>
            </a:r>
            <a:r>
              <a:rPr lang="en-US" sz="1100" dirty="0"/>
              <a:t>580</a:t>
            </a:r>
            <a:r>
              <a:rPr lang="pl-PL" sz="1100" dirty="0"/>
              <a:t> / </a:t>
            </a:r>
            <a:r>
              <a:rPr lang="en-US" sz="1100" dirty="0"/>
              <a:t>779ft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10</a:t>
            </a:r>
            <a:r>
              <a:rPr lang="pl-PL" sz="1100" dirty="0"/>
              <a:t> </a:t>
            </a:r>
            <a:r>
              <a:rPr lang="en-US" sz="1100" dirty="0"/>
              <a:t>  </a:t>
            </a:r>
            <a:r>
              <a:rPr lang="pl-PL" sz="1100" dirty="0"/>
              <a:t>- N3</a:t>
            </a:r>
            <a:r>
              <a:rPr lang="en-US" sz="1100" dirty="0"/>
              <a:t>5</a:t>
            </a:r>
            <a:r>
              <a:rPr lang="pl-PL" sz="1100" dirty="0"/>
              <a:t> </a:t>
            </a:r>
            <a:r>
              <a:rPr lang="en-US" sz="1100" dirty="0"/>
              <a:t>56</a:t>
            </a:r>
            <a:r>
              <a:rPr lang="pl-PL" sz="1100" dirty="0"/>
              <a:t>.</a:t>
            </a:r>
            <a:r>
              <a:rPr lang="en-US" sz="1100" dirty="0"/>
              <a:t>404</a:t>
            </a:r>
            <a:r>
              <a:rPr lang="pl-PL" sz="1100" dirty="0"/>
              <a:t> E 3</a:t>
            </a:r>
            <a:r>
              <a:rPr lang="en-US" sz="1100" dirty="0"/>
              <a:t>9</a:t>
            </a:r>
            <a:r>
              <a:rPr lang="pl-PL" sz="1100" dirty="0"/>
              <a:t> </a:t>
            </a:r>
            <a:r>
              <a:rPr lang="en-US" sz="1100" dirty="0"/>
              <a:t>00</a:t>
            </a:r>
            <a:r>
              <a:rPr lang="pl-PL" sz="1100" dirty="0"/>
              <a:t>.</a:t>
            </a:r>
            <a:r>
              <a:rPr lang="en-US" sz="1100" dirty="0"/>
              <a:t>632</a:t>
            </a:r>
            <a:r>
              <a:rPr lang="pl-PL" sz="1100" dirty="0"/>
              <a:t> / </a:t>
            </a:r>
            <a:r>
              <a:rPr lang="en-US" sz="1100" dirty="0"/>
              <a:t>783ft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9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5</a:t>
            </a:r>
            <a:r>
              <a:rPr lang="pl-PL" sz="1100" dirty="0"/>
              <a:t> </a:t>
            </a:r>
            <a:r>
              <a:rPr lang="en-US" sz="1100" dirty="0"/>
              <a:t>56</a:t>
            </a:r>
            <a:r>
              <a:rPr lang="pl-PL" sz="1100" dirty="0"/>
              <a:t>.</a:t>
            </a:r>
            <a:r>
              <a:rPr lang="en-US" sz="1100" dirty="0"/>
              <a:t>439</a:t>
            </a:r>
            <a:r>
              <a:rPr lang="pl-PL" sz="1100" dirty="0"/>
              <a:t> E 3</a:t>
            </a:r>
            <a:r>
              <a:rPr lang="en-US" sz="1100" dirty="0"/>
              <a:t>9</a:t>
            </a:r>
            <a:r>
              <a:rPr lang="pl-PL" sz="1100" dirty="0"/>
              <a:t> </a:t>
            </a:r>
            <a:r>
              <a:rPr lang="en-US" sz="1100" dirty="0"/>
              <a:t>00</a:t>
            </a:r>
            <a:r>
              <a:rPr lang="pl-PL" sz="1100" dirty="0"/>
              <a:t>.</a:t>
            </a:r>
            <a:r>
              <a:rPr lang="en-US" sz="1100" dirty="0"/>
              <a:t>618</a:t>
            </a:r>
            <a:r>
              <a:rPr lang="pl-PL" sz="1100" dirty="0"/>
              <a:t> / </a:t>
            </a:r>
            <a:r>
              <a:rPr lang="en-US" sz="1100" dirty="0"/>
              <a:t>778ft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8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5</a:t>
            </a:r>
            <a:r>
              <a:rPr lang="pl-PL" sz="1100" dirty="0"/>
              <a:t> </a:t>
            </a:r>
            <a:r>
              <a:rPr lang="en-US" sz="1100" dirty="0"/>
              <a:t>56</a:t>
            </a:r>
            <a:r>
              <a:rPr lang="pl-PL" sz="1100" dirty="0"/>
              <a:t>.</a:t>
            </a:r>
            <a:r>
              <a:rPr lang="en-US" sz="1100" dirty="0"/>
              <a:t>404</a:t>
            </a:r>
            <a:r>
              <a:rPr lang="pl-PL" sz="1100" dirty="0"/>
              <a:t> E 3</a:t>
            </a:r>
            <a:r>
              <a:rPr lang="en-US" sz="1100" dirty="0"/>
              <a:t>9</a:t>
            </a:r>
            <a:r>
              <a:rPr lang="pl-PL" sz="1100" dirty="0"/>
              <a:t> </a:t>
            </a:r>
            <a:r>
              <a:rPr lang="en-US" sz="1100" dirty="0"/>
              <a:t>00</a:t>
            </a:r>
            <a:r>
              <a:rPr lang="pl-PL" sz="1100" dirty="0"/>
              <a:t>.</a:t>
            </a:r>
            <a:r>
              <a:rPr lang="en-US" sz="1100" dirty="0"/>
              <a:t>583</a:t>
            </a:r>
            <a:r>
              <a:rPr lang="pl-PL" sz="1100" dirty="0"/>
              <a:t> / </a:t>
            </a:r>
            <a:r>
              <a:rPr lang="en-US" sz="1100" dirty="0"/>
              <a:t>780ft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5</a:t>
            </a:r>
            <a:r>
              <a:rPr lang="pl-PL" sz="1100" dirty="0"/>
              <a:t> </a:t>
            </a:r>
            <a:r>
              <a:rPr lang="en-US" sz="1100" dirty="0"/>
              <a:t>56</a:t>
            </a:r>
            <a:r>
              <a:rPr lang="pl-PL" sz="1100" dirty="0"/>
              <a:t>.</a:t>
            </a:r>
            <a:r>
              <a:rPr lang="en-US" sz="1100" dirty="0"/>
              <a:t>401</a:t>
            </a:r>
            <a:r>
              <a:rPr lang="pl-PL" sz="1100" dirty="0"/>
              <a:t> E 3</a:t>
            </a:r>
            <a:r>
              <a:rPr lang="en-US" sz="1100" dirty="0"/>
              <a:t>9</a:t>
            </a:r>
            <a:r>
              <a:rPr lang="pl-PL" sz="1100" dirty="0"/>
              <a:t> </a:t>
            </a:r>
            <a:r>
              <a:rPr lang="en-US" sz="1100" dirty="0"/>
              <a:t>00</a:t>
            </a:r>
            <a:r>
              <a:rPr lang="pl-PL" sz="1100" dirty="0"/>
              <a:t>.</a:t>
            </a:r>
            <a:r>
              <a:rPr lang="en-US" sz="1100" dirty="0"/>
              <a:t>568</a:t>
            </a:r>
            <a:r>
              <a:rPr lang="pl-PL" sz="1100" dirty="0"/>
              <a:t> / </a:t>
            </a:r>
            <a:r>
              <a:rPr lang="en-US" sz="1100" dirty="0"/>
              <a:t>780ft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5</a:t>
            </a:r>
            <a:r>
              <a:rPr lang="pl-PL" sz="1100" dirty="0"/>
              <a:t> </a:t>
            </a:r>
            <a:r>
              <a:rPr lang="en-US" sz="1100" dirty="0"/>
              <a:t>56</a:t>
            </a:r>
            <a:r>
              <a:rPr lang="pl-PL" sz="1100" dirty="0"/>
              <a:t>.</a:t>
            </a:r>
            <a:r>
              <a:rPr lang="en-US" sz="1100" dirty="0"/>
              <a:t>395</a:t>
            </a:r>
            <a:r>
              <a:rPr lang="pl-PL" sz="1100" dirty="0"/>
              <a:t> E 3</a:t>
            </a:r>
            <a:r>
              <a:rPr lang="en-US" sz="1100" dirty="0"/>
              <a:t>9</a:t>
            </a:r>
            <a:r>
              <a:rPr lang="pl-PL" sz="1100" dirty="0"/>
              <a:t> </a:t>
            </a:r>
            <a:r>
              <a:rPr lang="en-US" sz="1100" dirty="0"/>
              <a:t>00</a:t>
            </a:r>
            <a:r>
              <a:rPr lang="pl-PL" sz="1100" dirty="0"/>
              <a:t>.</a:t>
            </a:r>
            <a:r>
              <a:rPr lang="en-US" sz="1100" dirty="0"/>
              <a:t>550</a:t>
            </a:r>
            <a:r>
              <a:rPr lang="pl-PL" sz="1100" dirty="0"/>
              <a:t> / </a:t>
            </a:r>
            <a:r>
              <a:rPr lang="en-US" sz="1100" dirty="0"/>
              <a:t>779ft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5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5</a:t>
            </a:r>
            <a:r>
              <a:rPr lang="pl-PL" sz="1100" dirty="0"/>
              <a:t> </a:t>
            </a:r>
            <a:r>
              <a:rPr lang="en-US" sz="1100" dirty="0"/>
              <a:t>56</a:t>
            </a:r>
            <a:r>
              <a:rPr lang="pl-PL" sz="1100" dirty="0"/>
              <a:t>.</a:t>
            </a:r>
            <a:r>
              <a:rPr lang="en-US" sz="1100" dirty="0"/>
              <a:t>393</a:t>
            </a:r>
            <a:r>
              <a:rPr lang="pl-PL" sz="1100" dirty="0"/>
              <a:t> E 3</a:t>
            </a:r>
            <a:r>
              <a:rPr lang="en-US" sz="1100" dirty="0"/>
              <a:t>9</a:t>
            </a:r>
            <a:r>
              <a:rPr lang="pl-PL" sz="1100" dirty="0"/>
              <a:t> </a:t>
            </a:r>
            <a:r>
              <a:rPr lang="en-US" sz="1100" dirty="0"/>
              <a:t>00</a:t>
            </a:r>
            <a:r>
              <a:rPr lang="pl-PL" sz="1100" dirty="0"/>
              <a:t>.</a:t>
            </a:r>
            <a:r>
              <a:rPr lang="en-US" sz="1100" dirty="0"/>
              <a:t>536</a:t>
            </a:r>
            <a:r>
              <a:rPr lang="pl-PL" sz="1100" dirty="0"/>
              <a:t> / </a:t>
            </a:r>
            <a:r>
              <a:rPr lang="en-US" sz="1100" dirty="0"/>
              <a:t>778ft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5</a:t>
            </a:r>
            <a:r>
              <a:rPr lang="pl-PL" sz="1100" dirty="0"/>
              <a:t> </a:t>
            </a:r>
            <a:r>
              <a:rPr lang="en-US" sz="1100" dirty="0"/>
              <a:t>56</a:t>
            </a:r>
            <a:r>
              <a:rPr lang="pl-PL" sz="1100" dirty="0"/>
              <a:t>.</a:t>
            </a:r>
            <a:r>
              <a:rPr lang="en-US" sz="1100" dirty="0"/>
              <a:t>468</a:t>
            </a:r>
            <a:r>
              <a:rPr lang="pl-PL" sz="1100" dirty="0"/>
              <a:t> E 3</a:t>
            </a:r>
            <a:r>
              <a:rPr lang="en-US" sz="1100" dirty="0"/>
              <a:t>9</a:t>
            </a:r>
            <a:r>
              <a:rPr lang="pl-PL" sz="1100" dirty="0"/>
              <a:t> </a:t>
            </a:r>
            <a:r>
              <a:rPr lang="en-US" sz="1100" dirty="0"/>
              <a:t>00</a:t>
            </a:r>
            <a:r>
              <a:rPr lang="pl-PL" sz="1100" dirty="0"/>
              <a:t>.</a:t>
            </a:r>
            <a:r>
              <a:rPr lang="en-US" sz="1100" dirty="0"/>
              <a:t>606</a:t>
            </a:r>
            <a:r>
              <a:rPr lang="pl-PL" sz="1100" dirty="0"/>
              <a:t> / </a:t>
            </a:r>
            <a:r>
              <a:rPr lang="en-US" sz="1100" dirty="0"/>
              <a:t>779ft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5</a:t>
            </a:r>
            <a:r>
              <a:rPr lang="pl-PL" sz="1100" dirty="0"/>
              <a:t> </a:t>
            </a:r>
            <a:r>
              <a:rPr lang="en-US" sz="1100" dirty="0"/>
              <a:t>56</a:t>
            </a:r>
            <a:r>
              <a:rPr lang="pl-PL" sz="1100" dirty="0"/>
              <a:t>.</a:t>
            </a:r>
            <a:r>
              <a:rPr lang="en-US" sz="1100" dirty="0"/>
              <a:t>453</a:t>
            </a:r>
            <a:r>
              <a:rPr lang="pl-PL" sz="1100" dirty="0"/>
              <a:t> E 3</a:t>
            </a:r>
            <a:r>
              <a:rPr lang="en-US" sz="1100" dirty="0"/>
              <a:t>9</a:t>
            </a:r>
            <a:r>
              <a:rPr lang="pl-PL" sz="1100" dirty="0"/>
              <a:t> </a:t>
            </a:r>
            <a:r>
              <a:rPr lang="en-US" sz="1100" dirty="0"/>
              <a:t>00</a:t>
            </a:r>
            <a:r>
              <a:rPr lang="pl-PL" sz="1100" dirty="0"/>
              <a:t>.</a:t>
            </a:r>
            <a:r>
              <a:rPr lang="en-US" sz="1100" dirty="0"/>
              <a:t>549</a:t>
            </a:r>
            <a:r>
              <a:rPr lang="pl-PL" sz="1100" dirty="0"/>
              <a:t> / </a:t>
            </a:r>
            <a:r>
              <a:rPr lang="en-US" sz="1100" dirty="0"/>
              <a:t>775ft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2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5</a:t>
            </a:r>
            <a:r>
              <a:rPr lang="pl-PL" sz="1100" dirty="0"/>
              <a:t> </a:t>
            </a:r>
            <a:r>
              <a:rPr lang="en-US" sz="1100" dirty="0"/>
              <a:t>56</a:t>
            </a:r>
            <a:r>
              <a:rPr lang="pl-PL" sz="1100" dirty="0"/>
              <a:t>.</a:t>
            </a:r>
            <a:r>
              <a:rPr lang="en-US" sz="1100" dirty="0"/>
              <a:t>517</a:t>
            </a:r>
            <a:r>
              <a:rPr lang="pl-PL" sz="1100" dirty="0"/>
              <a:t> E 3</a:t>
            </a:r>
            <a:r>
              <a:rPr lang="en-US" sz="1100" dirty="0"/>
              <a:t>9</a:t>
            </a:r>
            <a:r>
              <a:rPr lang="pl-PL" sz="1100" dirty="0"/>
              <a:t> </a:t>
            </a:r>
            <a:r>
              <a:rPr lang="en-US" sz="1100" dirty="0"/>
              <a:t>00</a:t>
            </a:r>
            <a:r>
              <a:rPr lang="pl-PL" sz="1100" dirty="0"/>
              <a:t>.</a:t>
            </a:r>
            <a:r>
              <a:rPr lang="en-US" sz="1100" dirty="0"/>
              <a:t>483</a:t>
            </a:r>
            <a:r>
              <a:rPr lang="pl-PL" sz="1100" dirty="0"/>
              <a:t> / </a:t>
            </a:r>
            <a:r>
              <a:rPr lang="en-US" sz="1100" dirty="0"/>
              <a:t>776ft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1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5</a:t>
            </a:r>
            <a:r>
              <a:rPr lang="pl-PL" sz="1100" dirty="0"/>
              <a:t> </a:t>
            </a:r>
            <a:r>
              <a:rPr lang="en-US" sz="1100" dirty="0"/>
              <a:t>56</a:t>
            </a:r>
            <a:r>
              <a:rPr lang="pl-PL" sz="1100" dirty="0"/>
              <a:t>.</a:t>
            </a:r>
            <a:r>
              <a:rPr lang="en-US" sz="1100" dirty="0"/>
              <a:t>437</a:t>
            </a:r>
            <a:r>
              <a:rPr lang="pl-PL" sz="1100" dirty="0"/>
              <a:t> E 3</a:t>
            </a:r>
            <a:r>
              <a:rPr lang="en-US" sz="1100" dirty="0"/>
              <a:t>9</a:t>
            </a:r>
            <a:r>
              <a:rPr lang="pl-PL" sz="1100" dirty="0"/>
              <a:t> </a:t>
            </a:r>
            <a:r>
              <a:rPr lang="en-US" sz="1100" dirty="0"/>
              <a:t>00</a:t>
            </a:r>
            <a:r>
              <a:rPr lang="pl-PL" sz="1100" dirty="0"/>
              <a:t>.</a:t>
            </a:r>
            <a:r>
              <a:rPr lang="en-US" sz="1100" dirty="0"/>
              <a:t>483</a:t>
            </a:r>
            <a:r>
              <a:rPr lang="pl-PL" sz="1100" dirty="0"/>
              <a:t> / </a:t>
            </a:r>
            <a:r>
              <a:rPr lang="en-US" sz="1100" dirty="0"/>
              <a:t>777ft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pl-PL" sz="1100" dirty="0"/>
          </a:p>
          <a:p>
            <a:endParaRPr lang="pl-PL" sz="1200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en-US" sz="1200" dirty="0"/>
              <a:t>CDC - High density civilian housing within 20m of facility to the N, E and West. </a:t>
            </a:r>
          </a:p>
        </p:txBody>
      </p:sp>
      <p:sp>
        <p:nvSpPr>
          <p:cNvPr id="3" name="Pil opp 2"/>
          <p:cNvSpPr/>
          <p:nvPr/>
        </p:nvSpPr>
        <p:spPr>
          <a:xfrm>
            <a:off x="5286380" y="8464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A33B198F-BBEB-480E-9AAA-A3099174788B}"/>
              </a:ext>
            </a:extLst>
          </p:cNvPr>
          <p:cNvSpPr/>
          <p:nvPr/>
        </p:nvSpPr>
        <p:spPr>
          <a:xfrm>
            <a:off x="3419872" y="1927196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1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E01E8D10-8FE4-4F7B-B003-665C3DE88489}"/>
              </a:ext>
            </a:extLst>
          </p:cNvPr>
          <p:cNvSpPr/>
          <p:nvPr/>
        </p:nvSpPr>
        <p:spPr>
          <a:xfrm>
            <a:off x="4389974" y="2887047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17A3AE77-5FE6-4924-A58F-922A4A3779A9}"/>
              </a:ext>
            </a:extLst>
          </p:cNvPr>
          <p:cNvSpPr/>
          <p:nvPr/>
        </p:nvSpPr>
        <p:spPr>
          <a:xfrm>
            <a:off x="4665710" y="3291830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F67E9837-30CA-438F-A2C9-94C345006311}"/>
              </a:ext>
            </a:extLst>
          </p:cNvPr>
          <p:cNvSpPr/>
          <p:nvPr/>
        </p:nvSpPr>
        <p:spPr>
          <a:xfrm>
            <a:off x="3755618" y="182534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2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6946ABFA-F8EB-4968-9751-1E2CE7630E3C}"/>
              </a:ext>
            </a:extLst>
          </p:cNvPr>
          <p:cNvSpPr/>
          <p:nvPr/>
        </p:nvSpPr>
        <p:spPr>
          <a:xfrm>
            <a:off x="4057291" y="1750190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3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1B490891-043C-44B0-8E67-4374998B8C3C}"/>
              </a:ext>
            </a:extLst>
          </p:cNvPr>
          <p:cNvSpPr/>
          <p:nvPr/>
        </p:nvSpPr>
        <p:spPr>
          <a:xfrm>
            <a:off x="4566902" y="1581287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4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6064F7B3-C617-488E-80C0-23EA3B0961C2}"/>
              </a:ext>
            </a:extLst>
          </p:cNvPr>
          <p:cNvSpPr/>
          <p:nvPr/>
        </p:nvSpPr>
        <p:spPr>
          <a:xfrm>
            <a:off x="3973461" y="232908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5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C745E523-0FF1-490C-B1A1-6ED4E67336BA}"/>
              </a:ext>
            </a:extLst>
          </p:cNvPr>
          <p:cNvSpPr/>
          <p:nvPr/>
        </p:nvSpPr>
        <p:spPr>
          <a:xfrm>
            <a:off x="4097935" y="2296623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6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58DB0909-B4A3-40AB-BB5C-88A1A7921A30}"/>
              </a:ext>
            </a:extLst>
          </p:cNvPr>
          <p:cNvSpPr/>
          <p:nvPr/>
        </p:nvSpPr>
        <p:spPr>
          <a:xfrm>
            <a:off x="4283969" y="2247146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7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52005CDD-06D6-47B2-9FA7-2F1006BDF807}"/>
              </a:ext>
            </a:extLst>
          </p:cNvPr>
          <p:cNvSpPr/>
          <p:nvPr/>
        </p:nvSpPr>
        <p:spPr>
          <a:xfrm>
            <a:off x="4410955" y="2211231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8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2B373C53-750A-49CC-ACBE-59398C37EC9F}"/>
              </a:ext>
            </a:extLst>
          </p:cNvPr>
          <p:cNvSpPr/>
          <p:nvPr/>
        </p:nvSpPr>
        <p:spPr>
          <a:xfrm>
            <a:off x="4676129" y="182534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9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09A10C7B-3013-4E3F-82B5-F10B0766D0AE}"/>
              </a:ext>
            </a:extLst>
          </p:cNvPr>
          <p:cNvSpPr/>
          <p:nvPr/>
        </p:nvSpPr>
        <p:spPr>
          <a:xfrm>
            <a:off x="4833291" y="2196817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75387E-93D7-4F98-AF5B-84DC04FF9885}"/>
              </a:ext>
            </a:extLst>
          </p:cNvPr>
          <p:cNvSpPr/>
          <p:nvPr/>
        </p:nvSpPr>
        <p:spPr>
          <a:xfrm>
            <a:off x="4739246" y="2254019"/>
            <a:ext cx="263452" cy="1495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rgbClr val="0000FF"/>
                </a:solidFill>
              </a:rPr>
              <a:t>10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0876A7E-994F-4A0C-9B4D-D885ECC10BC4}"/>
              </a:ext>
            </a:extLst>
          </p:cNvPr>
          <p:cNvSpPr/>
          <p:nvPr/>
        </p:nvSpPr>
        <p:spPr>
          <a:xfrm>
            <a:off x="4310787" y="2951382"/>
            <a:ext cx="263452" cy="1495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rgbClr val="0000FF"/>
                </a:solidFill>
              </a:rPr>
              <a:t>11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D2E0B3D-E130-418E-9019-7425980D4EE5}"/>
              </a:ext>
            </a:extLst>
          </p:cNvPr>
          <p:cNvSpPr/>
          <p:nvPr/>
        </p:nvSpPr>
        <p:spPr>
          <a:xfrm>
            <a:off x="4559775" y="3319494"/>
            <a:ext cx="263452" cy="1495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rgbClr val="0000FF"/>
                </a:solidFill>
              </a:rPr>
              <a:t>12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7DC5BB-338C-49D4-BCAB-1CA057D8D7C9}"/>
              </a:ext>
            </a:extLst>
          </p:cNvPr>
          <p:cNvSpPr/>
          <p:nvPr/>
        </p:nvSpPr>
        <p:spPr>
          <a:xfrm>
            <a:off x="2307921" y="1412310"/>
            <a:ext cx="2940484" cy="2974931"/>
          </a:xfrm>
          <a:custGeom>
            <a:avLst/>
            <a:gdLst>
              <a:gd name="connsiteX0" fmla="*/ 2580361 w 2940484"/>
              <a:gd name="connsiteY0" fmla="*/ 25052 h 2974931"/>
              <a:gd name="connsiteX1" fmla="*/ 0 w 2940484"/>
              <a:gd name="connsiteY1" fmla="*/ 720246 h 2974931"/>
              <a:gd name="connsiteX2" fmla="*/ 632564 w 2940484"/>
              <a:gd name="connsiteY2" fmla="*/ 2974931 h 2974931"/>
              <a:gd name="connsiteX3" fmla="*/ 2940484 w 2940484"/>
              <a:gd name="connsiteY3" fmla="*/ 2126293 h 2974931"/>
              <a:gd name="connsiteX4" fmla="*/ 2808961 w 2940484"/>
              <a:gd name="connsiteY4" fmla="*/ 1299575 h 2974931"/>
              <a:gd name="connsiteX5" fmla="*/ 2884117 w 2940484"/>
              <a:gd name="connsiteY5" fmla="*/ 673274 h 2974931"/>
              <a:gd name="connsiteX6" fmla="*/ 2906038 w 2940484"/>
              <a:gd name="connsiteY6" fmla="*/ 397701 h 2974931"/>
              <a:gd name="connsiteX7" fmla="*/ 2927958 w 2940484"/>
              <a:gd name="connsiteY7" fmla="*/ 0 h 2974931"/>
              <a:gd name="connsiteX8" fmla="*/ 2580361 w 2940484"/>
              <a:gd name="connsiteY8" fmla="*/ 25052 h 297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40484" h="2974931">
                <a:moveTo>
                  <a:pt x="2580361" y="25052"/>
                </a:moveTo>
                <a:lnTo>
                  <a:pt x="0" y="720246"/>
                </a:lnTo>
                <a:lnTo>
                  <a:pt x="632564" y="2974931"/>
                </a:lnTo>
                <a:lnTo>
                  <a:pt x="2940484" y="2126293"/>
                </a:lnTo>
                <a:lnTo>
                  <a:pt x="2808961" y="1299575"/>
                </a:lnTo>
                <a:lnTo>
                  <a:pt x="2884117" y="673274"/>
                </a:lnTo>
                <a:lnTo>
                  <a:pt x="2906038" y="397701"/>
                </a:lnTo>
                <a:lnTo>
                  <a:pt x="2927958" y="0"/>
                </a:lnTo>
                <a:lnTo>
                  <a:pt x="2580361" y="25052"/>
                </a:lnTo>
                <a:close/>
              </a:path>
            </a:pathLst>
          </a:cu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49096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OPARTGT011</a:t>
            </a:r>
            <a:r>
              <a:rPr lang="pl-PL" dirty="0"/>
              <a:t> </a:t>
            </a:r>
            <a:r>
              <a:rPr lang="en-US" dirty="0"/>
              <a:t>RAQQA AMMUNITION FACTORY</a:t>
            </a:r>
          </a:p>
        </p:txBody>
      </p:sp>
      <p:sp>
        <p:nvSpPr>
          <p:cNvPr id="34" name="TekstSylinder 33"/>
          <p:cNvSpPr txBox="1"/>
          <p:nvPr/>
        </p:nvSpPr>
        <p:spPr>
          <a:xfrm>
            <a:off x="-1" y="4659982"/>
            <a:ext cx="7042151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85000" lnSpcReduction="20000"/>
          </a:bodyPr>
          <a:lstStyle/>
          <a:p>
            <a:r>
              <a:rPr lang="en-US" sz="1200" dirty="0"/>
              <a:t>CDC - High density civilian housing within 20m of facility to the N, E and South. </a:t>
            </a:r>
            <a:r>
              <a:rPr lang="en-US" sz="1200" dirty="0" err="1"/>
              <a:t>Approx</a:t>
            </a:r>
            <a:r>
              <a:rPr lang="en-US" sz="1200" dirty="0"/>
              <a:t> 100m to the West.</a:t>
            </a:r>
            <a:br>
              <a:rPr lang="en-US" sz="1200" dirty="0"/>
            </a:br>
            <a:r>
              <a:rPr lang="en-US" sz="1200" dirty="0"/>
              <a:t>Chemical precursors within complex (in red) pose high risk of pollution to civilian population if destroyed.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4C55F-9BCE-4FE9-946B-10A71EBE151E}"/>
              </a:ext>
            </a:extLst>
          </p:cNvPr>
          <p:cNvSpPr txBox="1"/>
          <p:nvPr/>
        </p:nvSpPr>
        <p:spPr>
          <a:xfrm>
            <a:off x="7207106" y="843558"/>
            <a:ext cx="1788207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Known to be producing a-g rockets which includes MSLR artillery rockets. </a:t>
            </a:r>
          </a:p>
          <a:p>
            <a:endParaRPr lang="en-US" sz="1000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r>
              <a:rPr lang="en-US" sz="1000" dirty="0">
                <a:latin typeface="Arial" panose="020B0604020202020204" pitchFamily="34" charset="0"/>
                <a:cs typeface="Times New Roman" panose="02020603050405020304" pitchFamily="18" charset="0"/>
              </a:rPr>
              <a:t>The facility is embedded within a highly dense civilian population and thus poses significant CDC.</a:t>
            </a:r>
          </a:p>
          <a:p>
            <a:endParaRPr lang="en-US" sz="1000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r>
              <a:rPr lang="en-US" sz="1000" dirty="0">
                <a:latin typeface="Arial" panose="020B0604020202020204" pitchFamily="34" charset="0"/>
                <a:cs typeface="Times New Roman" panose="02020603050405020304" pitchFamily="18" charset="0"/>
              </a:rPr>
              <a:t>The assembly buildings are made of reinforced concrete which require at least a 2000lb bomb.</a:t>
            </a:r>
            <a:endParaRPr lang="pl-PL" sz="1000" dirty="0"/>
          </a:p>
        </p:txBody>
      </p:sp>
      <p:pic>
        <p:nvPicPr>
          <p:cNvPr id="96" name="Picture 95" descr="A picture containing roof&#10;&#10;Description automatically generated">
            <a:extLst>
              <a:ext uri="{FF2B5EF4-FFF2-40B4-BE49-F238E27FC236}">
                <a16:creationId xmlns:a16="http://schemas.microsoft.com/office/drawing/2014/main" id="{B313B885-84BB-4AAC-AC04-EAE567D5E0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821"/>
          <a:stretch/>
        </p:blipFill>
        <p:spPr>
          <a:xfrm>
            <a:off x="12843" y="768573"/>
            <a:ext cx="7029307" cy="3881978"/>
          </a:xfrm>
          <a:prstGeom prst="rect">
            <a:avLst/>
          </a:prstGeom>
        </p:spPr>
      </p:pic>
      <p:sp>
        <p:nvSpPr>
          <p:cNvPr id="97" name="Isosceles Triangle 96">
            <a:extLst>
              <a:ext uri="{FF2B5EF4-FFF2-40B4-BE49-F238E27FC236}">
                <a16:creationId xmlns:a16="http://schemas.microsoft.com/office/drawing/2014/main" id="{DC8CD27D-E9A0-41A7-9A8C-FEC7E56BBDFF}"/>
              </a:ext>
            </a:extLst>
          </p:cNvPr>
          <p:cNvSpPr/>
          <p:nvPr/>
        </p:nvSpPr>
        <p:spPr>
          <a:xfrm>
            <a:off x="5004048" y="2480171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5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98" name="Isosceles Triangle 97">
            <a:extLst>
              <a:ext uri="{FF2B5EF4-FFF2-40B4-BE49-F238E27FC236}">
                <a16:creationId xmlns:a16="http://schemas.microsoft.com/office/drawing/2014/main" id="{7B0AC0EA-6D76-49D9-9781-62C31719CF86}"/>
              </a:ext>
            </a:extLst>
          </p:cNvPr>
          <p:cNvSpPr/>
          <p:nvPr/>
        </p:nvSpPr>
        <p:spPr>
          <a:xfrm>
            <a:off x="4067944" y="2415836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6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99" name="Isosceles Triangle 98">
            <a:extLst>
              <a:ext uri="{FF2B5EF4-FFF2-40B4-BE49-F238E27FC236}">
                <a16:creationId xmlns:a16="http://schemas.microsoft.com/office/drawing/2014/main" id="{A7DD7F4D-EC7A-4287-9ED8-65D5766E831E}"/>
              </a:ext>
            </a:extLst>
          </p:cNvPr>
          <p:cNvSpPr/>
          <p:nvPr/>
        </p:nvSpPr>
        <p:spPr>
          <a:xfrm>
            <a:off x="2509532" y="231915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7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00" name="Isosceles Triangle 99">
            <a:extLst>
              <a:ext uri="{FF2B5EF4-FFF2-40B4-BE49-F238E27FC236}">
                <a16:creationId xmlns:a16="http://schemas.microsoft.com/office/drawing/2014/main" id="{33B7F725-B792-4360-ADE1-BC41925A107C}"/>
              </a:ext>
            </a:extLst>
          </p:cNvPr>
          <p:cNvSpPr/>
          <p:nvPr/>
        </p:nvSpPr>
        <p:spPr>
          <a:xfrm>
            <a:off x="1672152" y="225524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8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01" name="Isosceles Triangle 100">
            <a:extLst>
              <a:ext uri="{FF2B5EF4-FFF2-40B4-BE49-F238E27FC236}">
                <a16:creationId xmlns:a16="http://schemas.microsoft.com/office/drawing/2014/main" id="{DA77C84E-DBF7-4DDA-8ADD-4B462EF5EE77}"/>
              </a:ext>
            </a:extLst>
          </p:cNvPr>
          <p:cNvSpPr/>
          <p:nvPr/>
        </p:nvSpPr>
        <p:spPr>
          <a:xfrm>
            <a:off x="4716016" y="1347614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3925FDD-D7CD-4BED-9F39-88519684231C}"/>
              </a:ext>
            </a:extLst>
          </p:cNvPr>
          <p:cNvSpPr/>
          <p:nvPr/>
        </p:nvSpPr>
        <p:spPr>
          <a:xfrm>
            <a:off x="4610286" y="1390024"/>
            <a:ext cx="263452" cy="1495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rgbClr val="0000FF"/>
                </a:solidFill>
              </a:rPr>
              <a:t>11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05" name="Isosceles Triangle 104">
            <a:extLst>
              <a:ext uri="{FF2B5EF4-FFF2-40B4-BE49-F238E27FC236}">
                <a16:creationId xmlns:a16="http://schemas.microsoft.com/office/drawing/2014/main" id="{CB302E2E-CF43-4D91-A32C-E143CCEFB694}"/>
              </a:ext>
            </a:extLst>
          </p:cNvPr>
          <p:cNvSpPr/>
          <p:nvPr/>
        </p:nvSpPr>
        <p:spPr>
          <a:xfrm>
            <a:off x="6338282" y="431059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1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06" name="Isosceles Triangle 105">
            <a:extLst>
              <a:ext uri="{FF2B5EF4-FFF2-40B4-BE49-F238E27FC236}">
                <a16:creationId xmlns:a16="http://schemas.microsoft.com/office/drawing/2014/main" id="{2F7F4E84-8101-423D-9CDD-086AA9246B1D}"/>
              </a:ext>
            </a:extLst>
          </p:cNvPr>
          <p:cNvSpPr/>
          <p:nvPr/>
        </p:nvSpPr>
        <p:spPr>
          <a:xfrm>
            <a:off x="3275856" y="4083918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2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07" name="Isosceles Triangle 106">
            <a:extLst>
              <a:ext uri="{FF2B5EF4-FFF2-40B4-BE49-F238E27FC236}">
                <a16:creationId xmlns:a16="http://schemas.microsoft.com/office/drawing/2014/main" id="{BF2DE54D-F529-4F72-BF7E-A39D619EDD4D}"/>
              </a:ext>
            </a:extLst>
          </p:cNvPr>
          <p:cNvSpPr/>
          <p:nvPr/>
        </p:nvSpPr>
        <p:spPr>
          <a:xfrm>
            <a:off x="1259632" y="3795886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3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08" name="Pil opp 2">
            <a:extLst>
              <a:ext uri="{FF2B5EF4-FFF2-40B4-BE49-F238E27FC236}">
                <a16:creationId xmlns:a16="http://schemas.microsoft.com/office/drawing/2014/main" id="{8EDFA289-5CA1-43F5-BDF0-36ED858A8B0F}"/>
              </a:ext>
            </a:extLst>
          </p:cNvPr>
          <p:cNvSpPr/>
          <p:nvPr/>
        </p:nvSpPr>
        <p:spPr>
          <a:xfrm rot="14325897">
            <a:off x="640334" y="980475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680823514"/>
      </p:ext>
    </p:extLst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7143</TotalTime>
  <Words>382</Words>
  <Application>Microsoft Office PowerPoint</Application>
  <PresentationFormat>On-screen Show (16:9)</PresentationFormat>
  <Paragraphs>66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Arial Black</vt:lpstr>
      <vt:lpstr>Calibri</vt:lpstr>
      <vt:lpstr>Kontortema</vt:lpstr>
      <vt:lpstr>SYTGT011 RAQQA AMMUNITION FACTORY</vt:lpstr>
      <vt:lpstr>OPARTGT011 RAQQA AMMUNITION FACTORY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 Target Folder Template</dc:title>
  <dc:creator>132nd Virtual Wing;VIS</dc:creator>
  <cp:lastModifiedBy>Halldor Jonsson</cp:lastModifiedBy>
  <cp:revision>403</cp:revision>
  <dcterms:created xsi:type="dcterms:W3CDTF">2019-03-12T22:01:00Z</dcterms:created>
  <dcterms:modified xsi:type="dcterms:W3CDTF">2022-01-02T16:44:20Z</dcterms:modified>
</cp:coreProperties>
</file>